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9" r:id="rId11"/>
    <p:sldId id="263" r:id="rId12"/>
    <p:sldId id="264" r:id="rId13"/>
    <p:sldId id="265" r:id="rId14"/>
  </p:sldIdLst>
  <p:sldSz cx="12192000" cy="6858000"/>
  <p:notesSz cx="6858000" cy="9144000"/>
  <p:embeddedFontLst>
    <p:embeddedFont>
      <p:font typeface="Calibri" panose="020F0502020204030204"/>
      <p:regular r:id="rId18"/>
    </p:embeddedFont>
    <p:embeddedFont>
      <p:font typeface="Roboto" panose="0200000000000000000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08d8416ebb_0_0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308d8416ebb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8d8416ebb_0_8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308d8416ebb_0_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08d8416ebb_0_16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g308d8416ebb_0_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8d8416ebb_0_24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308d8416ebb_0_2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8d8416ebb_0_24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308d8416ebb_0_2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3" name="Google Shape;43;p6"/>
          <p:cNvSpPr txBox="1"/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5" name="Google Shape;45;p6"/>
          <p:cNvSpPr txBox="1"/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/>
        </p:nvSpPr>
        <p:spPr>
          <a:xfrm>
            <a:off x="204200" y="2189608"/>
            <a:ext cx="11360800" cy="18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335" b="1">
                <a:solidFill>
                  <a:srgbClr val="FF6A0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Banking Data Management with MySQL</a:t>
            </a:r>
            <a:endParaRPr sz="5335" b="1" i="0" u="none" strike="noStrike" cap="none">
              <a:solidFill>
                <a:srgbClr val="FF6A0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-13400" y="6400800"/>
            <a:ext cx="12218800" cy="3608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u="none" strike="noStrike" cap="none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 b="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0" name="Google Shape;90;p13"/>
          <p:cNvSpPr/>
          <p:nvPr/>
        </p:nvSpPr>
        <p:spPr>
          <a:xfrm>
            <a:off x="-13400" y="6400800"/>
            <a:ext cx="435200" cy="3608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8392632" y="5302104"/>
            <a:ext cx="317236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F6A0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PIYUSH TIGAONKAR</a:t>
            </a:r>
            <a:endParaRPr sz="2400" b="1">
              <a:solidFill>
                <a:srgbClr val="FF6A0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92" name="Google Shape;92;p1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1140596" y="172324"/>
            <a:ext cx="848809" cy="734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ctrTitle"/>
          </p:nvPr>
        </p:nvSpPr>
        <p:spPr>
          <a:xfrm>
            <a:off x="0" y="-5670"/>
            <a:ext cx="12192000" cy="990211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Conclusion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13400" y="984541"/>
            <a:ext cx="12192000" cy="5416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609600" marR="0" lvl="0" indent="0" algn="ctr" rtl="0">
              <a:lnSpc>
                <a:spcPct val="0"/>
              </a:lnSpc>
              <a:spcBef>
                <a:spcPts val="2135"/>
              </a:spcBef>
              <a:spcAft>
                <a:spcPts val="2135"/>
              </a:spcAft>
              <a:buNone/>
            </a:pPr>
            <a:r>
              <a:rPr sz="2665" b="1" i="1" u="sng">
                <a:solidFill>
                  <a:schemeClr val="accen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Title: Conclusion</a:t>
            </a:r>
            <a:endParaRPr sz="2665" b="1" i="1" u="sng">
              <a:solidFill>
                <a:schemeClr val="accent2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52500" marR="0" lvl="0" indent="-342900" algn="l" rtl="0">
              <a:lnSpc>
                <a:spcPct val="1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Created a working database system to manage </a:t>
            </a:r>
            <a:endParaRPr sz="2000">
              <a:solidFill>
                <a:schemeClr val="tx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609600" marR="0" lvl="0" indent="0" algn="l" rtl="0">
              <a:lnSpc>
                <a:spcPct val="1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None/>
            </a:pPr>
            <a:r>
              <a:rPr lang="en-IN"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     </a:t>
            </a:r>
            <a:r>
              <a:rPr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bank operations smoothly.</a:t>
            </a:r>
            <a:endParaRPr sz="2000">
              <a:solidFill>
                <a:schemeClr val="tx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52500" marR="0" lvl="0" indent="-342900" algn="l" rtl="0">
              <a:lnSpc>
                <a:spcPct val="1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Char char="•"/>
            </a:pPr>
            <a:r>
              <a:rPr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Used SQL queries to easily find and update important </a:t>
            </a:r>
            <a:endParaRPr sz="2000">
              <a:solidFill>
                <a:schemeClr val="tx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609600" marR="0" lvl="0" indent="0" algn="l" rtl="0">
              <a:lnSpc>
                <a:spcPct val="1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None/>
            </a:pPr>
            <a:r>
              <a:rPr lang="en-IN"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     </a:t>
            </a:r>
            <a:r>
              <a:rPr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informatio</a:t>
            </a:r>
            <a:r>
              <a:rPr lang="en-IN"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</a:t>
            </a:r>
            <a:r>
              <a:rPr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about customers an</a:t>
            </a:r>
            <a:r>
              <a:rPr lang="en-IN"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 </a:t>
            </a:r>
            <a:r>
              <a:rPr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employees</a:t>
            </a:r>
            <a:r>
              <a:rPr lang="en-IN"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.</a:t>
            </a:r>
            <a:endParaRPr lang="en-IN" sz="2000">
              <a:solidFill>
                <a:schemeClr val="tx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52500" marR="0" lvl="0" indent="-342900" algn="l" rtl="0">
              <a:lnSpc>
                <a:spcPct val="1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Char char="•"/>
            </a:pPr>
            <a:r>
              <a:rPr lang="en-IN"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Improved how the bank handles data, making it easier</a:t>
            </a:r>
            <a:endParaRPr lang="en-IN" sz="2000">
              <a:solidFill>
                <a:schemeClr val="tx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609600" marR="0" lvl="0" indent="0" algn="l" rtl="0">
              <a:lnSpc>
                <a:spcPct val="1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None/>
            </a:pPr>
            <a:r>
              <a:rPr lang="en-IN"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    for different departments to access and use the information.</a:t>
            </a:r>
            <a:endParaRPr lang="en-IN" sz="2000">
              <a:solidFill>
                <a:schemeClr val="tx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52500" marR="0" lvl="0" indent="-342900" algn="l" rtl="0">
              <a:lnSpc>
                <a:spcPct val="1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Char char="•"/>
            </a:pPr>
            <a:r>
              <a:rPr lang="en-IN"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This project helps the bank work more efficiently, leading to</a:t>
            </a:r>
            <a:endParaRPr lang="en-IN" sz="2000">
              <a:solidFill>
                <a:schemeClr val="tx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609600" marR="0" lvl="0" indent="0" algn="l" rtl="0">
              <a:lnSpc>
                <a:spcPct val="1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None/>
            </a:pPr>
            <a:r>
              <a:rPr lang="en-IN" sz="2000">
                <a:solidFill>
                  <a:schemeClr val="tx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     better decisions and improved customer service.</a:t>
            </a:r>
            <a:endParaRPr lang="en-IN" sz="2000">
              <a:solidFill>
                <a:schemeClr val="tx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-13400" y="6400800"/>
            <a:ext cx="12218800" cy="3608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65" name="Google Shape;165;p21"/>
          <p:cNvSpPr/>
          <p:nvPr/>
        </p:nvSpPr>
        <p:spPr>
          <a:xfrm rot="10800000">
            <a:off x="11516800" y="130333"/>
            <a:ext cx="675200" cy="7552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66" name="Google Shape;166;p21"/>
          <p:cNvSpPr/>
          <p:nvPr/>
        </p:nvSpPr>
        <p:spPr>
          <a:xfrm>
            <a:off x="0" y="6400800"/>
            <a:ext cx="435200" cy="3608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" name="Picture 0" descr="Screenshot 2024-10-08 13333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83880" y="1844675"/>
            <a:ext cx="3848735" cy="38538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ctrTitle"/>
          </p:nvPr>
        </p:nvSpPr>
        <p:spPr>
          <a:xfrm>
            <a:off x="0" y="-5670"/>
            <a:ext cx="12192000" cy="990211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Future Scope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0" y="1021534"/>
            <a:ext cx="12192000" cy="5379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609600" marR="0" lvl="0" indent="0" algn="just" rtl="0">
              <a:lnSpc>
                <a:spcPct val="6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None/>
            </a:pP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895350" marR="0" lvl="0" indent="-285750" algn="l" rtl="0">
              <a:lnSpc>
                <a:spcPct val="6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Char char="•"/>
            </a:pPr>
            <a:r>
              <a:rPr sz="155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Advanced Analytics</a:t>
            </a:r>
            <a:r>
              <a:rPr sz="155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Use AI to analyze customer behavior and predict trends.</a:t>
            </a:r>
            <a:endParaRPr sz="155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895350" marR="0" lvl="0" indent="-285750" algn="l" rtl="0">
              <a:lnSpc>
                <a:spcPct val="6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Char char="•"/>
            </a:pPr>
            <a:r>
              <a:rPr sz="155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Task Automation</a:t>
            </a:r>
            <a:r>
              <a:rPr sz="155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Automate routine tasks like loan approvals with AI.</a:t>
            </a:r>
            <a:endParaRPr sz="155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895350" marR="0" lvl="0" indent="-285750" algn="l" rtl="0">
              <a:lnSpc>
                <a:spcPct val="6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Char char="•"/>
            </a:pPr>
            <a:r>
              <a:rPr sz="155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Data Security</a:t>
            </a:r>
            <a:r>
              <a:rPr sz="155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Improve security to protect customer information.</a:t>
            </a:r>
            <a:endParaRPr sz="155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895350" marR="0" lvl="0" indent="-285750" algn="l" rtl="0">
              <a:lnSpc>
                <a:spcPct val="6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Char char="•"/>
            </a:pPr>
            <a:r>
              <a:rPr sz="155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Mobile Integration</a:t>
            </a:r>
            <a:r>
              <a:rPr sz="155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Create a mobile-friendly system for easier access.</a:t>
            </a:r>
            <a:endParaRPr sz="155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895350" marR="0" lvl="0" indent="-285750" algn="l" rtl="0">
              <a:lnSpc>
                <a:spcPct val="60000"/>
              </a:lnSpc>
              <a:spcBef>
                <a:spcPts val="2135"/>
              </a:spcBef>
              <a:spcAft>
                <a:spcPts val="2135"/>
              </a:spcAft>
              <a:buFont typeface="Arial" panose="020B0604020202020204" pitchFamily="34" charset="0"/>
              <a:buChar char="•"/>
            </a:pPr>
            <a:r>
              <a:rPr sz="155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Scalability</a:t>
            </a:r>
            <a:r>
              <a:rPr sz="155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Expand the database to support more customers and services.</a:t>
            </a:r>
            <a:endParaRPr sz="155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-13400" y="6400800"/>
            <a:ext cx="12218800" cy="3608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74" name="Google Shape;174;p22"/>
          <p:cNvSpPr/>
          <p:nvPr/>
        </p:nvSpPr>
        <p:spPr>
          <a:xfrm rot="10800000">
            <a:off x="11516800" y="130333"/>
            <a:ext cx="675200" cy="7552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0" y="6400800"/>
            <a:ext cx="435200" cy="3608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" name="Picture 0" descr="Screenshot 2024-10-08 1340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5450" y="1688465"/>
            <a:ext cx="4012565" cy="41630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ctrTitle"/>
          </p:nvPr>
        </p:nvSpPr>
        <p:spPr>
          <a:xfrm>
            <a:off x="0" y="121920"/>
            <a:ext cx="12192000" cy="947680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Problem Statement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26800" y="1069600"/>
            <a:ext cx="12192000" cy="5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135255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65" b="1">
                <a:solidFill>
                  <a:schemeClr val="accen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The aim of this project is to efficiently manage and retrieve data for employees, customers, accounts, and job details in a banking system using MySQL.</a:t>
            </a:r>
            <a:endParaRPr sz="1665" b="1">
              <a:solidFill>
                <a:schemeClr val="accent2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135255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65" b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marR="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★"/>
            </a:pPr>
            <a:r>
              <a:rPr lang="en-GB" sz="165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</a:t>
            </a:r>
            <a:r>
              <a:rPr lang="en-GB" sz="1700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The challenge is to implement a </a:t>
            </a:r>
            <a:r>
              <a:rPr lang="en-GB" sz="1700" b="1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robust database system</a:t>
            </a:r>
            <a:endParaRPr sz="1700" b="1" i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to handle :-</a:t>
            </a:r>
            <a:endParaRPr sz="1700" i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Storage of multiple entities</a:t>
            </a: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(customers, employees, accounts, etc.)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Efficient querying</a:t>
            </a: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to retrieve specific details,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generate reports, and maintain integrity.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 panose="02000000000000000000"/>
              <a:buChar char="●"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Ensure data accuracy, avoid redundancy, 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and simplify operations.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135255" marR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-13400" y="6400800"/>
            <a:ext cx="12218800" cy="3608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00" name="Google Shape;100;p14"/>
          <p:cNvSpPr/>
          <p:nvPr/>
        </p:nvSpPr>
        <p:spPr>
          <a:xfrm rot="10800000">
            <a:off x="11516800" y="130333"/>
            <a:ext cx="675200" cy="7552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0" y="6400800"/>
            <a:ext cx="435200" cy="3608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2" name="Google Shape;102;p1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407525" y="1855225"/>
            <a:ext cx="5718424" cy="4228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ctrTitle"/>
          </p:nvPr>
        </p:nvSpPr>
        <p:spPr>
          <a:xfrm>
            <a:off x="0" y="121920"/>
            <a:ext cx="12192000" cy="947700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Problem Statement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26800" y="1069600"/>
            <a:ext cx="12192000" cy="53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2000" b="1" u="sng">
                <a:solidFill>
                  <a:schemeClr val="accen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Challenges Addressed :-</a:t>
            </a:r>
            <a:endParaRPr sz="2000" b="1" u="sng">
              <a:solidFill>
                <a:schemeClr val="accent4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GB" sz="1600" b="1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Data Redundancy</a:t>
            </a:r>
            <a:r>
              <a:rPr lang="en-GB" sz="1600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</a:t>
            </a:r>
            <a:endParaRPr sz="1600" i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Ensuring </a:t>
            </a:r>
            <a:r>
              <a:rPr lang="en-GB" sz="160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no duplicate records</a:t>
            </a: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across different departments and customer accounts.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GB" sz="1600" b="1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Efficient Data Retrieval</a:t>
            </a:r>
            <a:r>
              <a:rPr lang="en-GB" sz="1600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</a:t>
            </a:r>
            <a:endParaRPr sz="1600" i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Managing complex queries to </a:t>
            </a:r>
            <a:r>
              <a:rPr lang="en-GB" sz="160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retrieve customer and employee details</a:t>
            </a: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across multiple tables.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GB" sz="1600" b="1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Data Integrity</a:t>
            </a:r>
            <a:r>
              <a:rPr lang="en-GB" sz="1600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</a:t>
            </a:r>
            <a:endParaRPr sz="1600" i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Maintaining </a:t>
            </a:r>
            <a:r>
              <a:rPr lang="en-GB" sz="160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accurate relationships</a:t>
            </a: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between customers, accounts, employees, and departments.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GB" sz="1600" b="1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Scalability</a:t>
            </a:r>
            <a:r>
              <a:rPr lang="en-GB" sz="1600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</a:t>
            </a:r>
            <a:endParaRPr sz="1600" i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Handling a large dataset across multiple branches with </a:t>
            </a:r>
            <a:r>
              <a:rPr lang="en-GB" sz="160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flexibility for future growth</a:t>
            </a: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.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GB" sz="1600" b="1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Query Optimization</a:t>
            </a:r>
            <a:r>
              <a:rPr lang="en-GB" sz="1600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</a:t>
            </a:r>
            <a:endParaRPr sz="1600" i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Designing </a:t>
            </a:r>
            <a:r>
              <a:rPr lang="en-GB" sz="160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optimized queries</a:t>
            </a: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for fast retrieval of data, minimizing response time.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GB" sz="1600" b="1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Security</a:t>
            </a:r>
            <a:r>
              <a:rPr lang="en-GB" sz="1600" i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</a:t>
            </a:r>
            <a:endParaRPr sz="1600" i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Ensuring sensitive customer information like </a:t>
            </a:r>
            <a:r>
              <a:rPr lang="en-GB" sz="1600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ATM numbers and PINs</a:t>
            </a:r>
            <a:r>
              <a:rPr lang="en-GB" sz="16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are securely managed.</a:t>
            </a:r>
            <a:endParaRPr sz="16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-13400" y="6400800"/>
            <a:ext cx="12218700" cy="3609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10" name="Google Shape;110;p15"/>
          <p:cNvSpPr/>
          <p:nvPr/>
        </p:nvSpPr>
        <p:spPr>
          <a:xfrm rot="10800000">
            <a:off x="11516700" y="130433"/>
            <a:ext cx="675300" cy="7551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1" name="Google Shape;111;p15"/>
          <p:cNvSpPr/>
          <p:nvPr/>
        </p:nvSpPr>
        <p:spPr>
          <a:xfrm>
            <a:off x="0" y="6400800"/>
            <a:ext cx="435300" cy="3609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ctrTitle"/>
          </p:nvPr>
        </p:nvSpPr>
        <p:spPr>
          <a:xfrm>
            <a:off x="0" y="-5670"/>
            <a:ext cx="12192000" cy="990211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About the Data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13400" y="984541"/>
            <a:ext cx="12192000" cy="54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109855" marR="0" lvl="0" indent="0" algn="just" rtl="0">
              <a:lnSpc>
                <a:spcPct val="150000"/>
              </a:lnSpc>
              <a:spcBef>
                <a:spcPts val="2135"/>
              </a:spcBef>
              <a:spcAft>
                <a:spcPts val="0"/>
              </a:spcAft>
              <a:buClr>
                <a:schemeClr val="accent4"/>
              </a:buClr>
              <a:buSzPts val="1867"/>
              <a:buFont typeface="Roboto" panose="02000000000000000000"/>
              <a:buNone/>
            </a:pPr>
            <a:r>
              <a:rPr lang="en-GB" sz="1865" b="1" i="1" u="sng">
                <a:solidFill>
                  <a:schemeClr val="accent4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The data consists of six key tables:-   </a:t>
            </a:r>
            <a:endParaRPr sz="1865" b="1" i="1" u="sng">
              <a:solidFill>
                <a:schemeClr val="accent4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71805" marR="0" lvl="0" indent="-342900" algn="just" rtl="0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67"/>
              <a:buFont typeface="Roboto" panose="02000000000000000000"/>
              <a:buAutoNum type="arabicPeriod"/>
            </a:pPr>
            <a:r>
              <a:rPr lang="en-GB" sz="1565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ACCOUNT_TYPE - </a:t>
            </a:r>
            <a:endParaRPr sz="1565" b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71805" marR="0" lvl="0" indent="-342900" algn="just" rtl="0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67"/>
              <a:buFont typeface="Roboto" panose="02000000000000000000"/>
              <a:buAutoNum type="arabicPeriod"/>
            </a:pPr>
            <a:r>
              <a:rPr lang="en-GB" sz="1565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DEPARTMENT</a:t>
            </a:r>
            <a:endParaRPr sz="1565" b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71805" marR="0" lvl="0" indent="-342900" algn="just" rtl="0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67"/>
              <a:buFont typeface="Roboto" panose="02000000000000000000"/>
              <a:buAutoNum type="arabicPeriod"/>
            </a:pPr>
            <a:r>
              <a:rPr lang="en-GB" sz="1565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BANK DETAILS</a:t>
            </a:r>
            <a:endParaRPr sz="1565" b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71805" marR="0" lvl="0" indent="-342900" algn="just" rtl="0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67"/>
              <a:buFont typeface="Roboto" panose="02000000000000000000"/>
              <a:buAutoNum type="arabicPeriod"/>
            </a:pPr>
            <a:r>
              <a:rPr lang="en-GB" sz="1565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JOB_DETAILS</a:t>
            </a:r>
            <a:endParaRPr sz="1565" b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71805" marR="0" lvl="0" indent="-342900" algn="just" rtl="0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67"/>
              <a:buFont typeface="Roboto" panose="02000000000000000000"/>
              <a:buAutoNum type="arabicPeriod"/>
            </a:pPr>
            <a:r>
              <a:rPr lang="en-GB" sz="1565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EMPLOYEES</a:t>
            </a:r>
            <a:endParaRPr sz="1565" b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71805" marR="0" lvl="0" indent="-342900" algn="just" rtl="0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67"/>
              <a:buFont typeface="Roboto" panose="02000000000000000000"/>
              <a:buAutoNum type="arabicPeriod"/>
            </a:pPr>
            <a:r>
              <a:rPr lang="en-GB" sz="1565" b="1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CUSTOMER</a:t>
            </a:r>
            <a:endParaRPr sz="1565" b="1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-13400" y="6400800"/>
            <a:ext cx="12218800" cy="3608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19" name="Google Shape;119;p16"/>
          <p:cNvSpPr/>
          <p:nvPr/>
        </p:nvSpPr>
        <p:spPr>
          <a:xfrm rot="10800000">
            <a:off x="11516800" y="130333"/>
            <a:ext cx="675200" cy="7552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0" y="6400800"/>
            <a:ext cx="435200" cy="3608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21" name="Google Shape;121;p1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772037" y="1014862"/>
            <a:ext cx="5822562" cy="535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ctrTitle"/>
          </p:nvPr>
        </p:nvSpPr>
        <p:spPr>
          <a:xfrm>
            <a:off x="0" y="-5670"/>
            <a:ext cx="12192000" cy="990300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About the Data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47055" y="908976"/>
            <a:ext cx="12192000" cy="54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0" marR="0" lvl="0" indent="0" algn="just" rtl="0">
              <a:lnSpc>
                <a:spcPct val="0"/>
              </a:lnSpc>
              <a:spcBef>
                <a:spcPts val="2135"/>
              </a:spcBef>
              <a:spcAft>
                <a:spcPts val="2135"/>
              </a:spcAft>
              <a:buNone/>
            </a:pPr>
            <a:r>
              <a:rPr lang="en-GB" sz="1800" b="1" i="1">
                <a:solidFill>
                  <a:schemeClr val="accent4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The data is structured to establish relationships</a:t>
            </a:r>
            <a:endParaRPr lang="en-GB" sz="1800" b="1" i="1">
              <a:solidFill>
                <a:schemeClr val="accent4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just" rtl="0">
              <a:lnSpc>
                <a:spcPct val="0"/>
              </a:lnSpc>
              <a:spcBef>
                <a:spcPts val="2135"/>
              </a:spcBef>
              <a:spcAft>
                <a:spcPts val="2135"/>
              </a:spcAft>
              <a:buNone/>
            </a:pPr>
            <a:r>
              <a:rPr lang="en-GB" sz="1800" b="1" i="1">
                <a:solidFill>
                  <a:schemeClr val="accent4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through foreign keys, allowing easy querying</a:t>
            </a:r>
            <a:endParaRPr lang="en-GB" sz="1800" b="1" i="1">
              <a:solidFill>
                <a:schemeClr val="accent4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just" rtl="0">
              <a:lnSpc>
                <a:spcPct val="0"/>
              </a:lnSpc>
              <a:spcBef>
                <a:spcPts val="2135"/>
              </a:spcBef>
              <a:spcAft>
                <a:spcPts val="2135"/>
              </a:spcAft>
              <a:buNone/>
            </a:pPr>
            <a:r>
              <a:rPr lang="en-GB" sz="1800" b="1" i="1">
                <a:solidFill>
                  <a:schemeClr val="accent4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and retrieval. :- </a:t>
            </a:r>
            <a:r>
              <a:rPr lang="en-GB" sz="2065" b="1" i="1">
                <a:solidFill>
                  <a:schemeClr val="accent4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</a:t>
            </a:r>
            <a:endParaRPr sz="2065" b="1" i="1">
              <a:solidFill>
                <a:schemeClr val="accent4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-13400" y="6400800"/>
            <a:ext cx="12218700" cy="3609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29" name="Google Shape;129;p17"/>
          <p:cNvSpPr/>
          <p:nvPr/>
        </p:nvSpPr>
        <p:spPr>
          <a:xfrm rot="10800000">
            <a:off x="11516700" y="130433"/>
            <a:ext cx="675300" cy="7551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0" name="Google Shape;130;p17"/>
          <p:cNvSpPr/>
          <p:nvPr/>
        </p:nvSpPr>
        <p:spPr>
          <a:xfrm>
            <a:off x="0" y="6400800"/>
            <a:ext cx="435300" cy="3609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" name="Picture 1" descr="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7665" y="1015365"/>
            <a:ext cx="6613525" cy="53854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ctrTitle"/>
          </p:nvPr>
        </p:nvSpPr>
        <p:spPr>
          <a:xfrm>
            <a:off x="0" y="79389"/>
            <a:ext cx="12192000" cy="990211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Proposed Solution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36" name="Google Shape;136;p18"/>
          <p:cNvSpPr txBox="1"/>
          <p:nvPr/>
        </p:nvSpPr>
        <p:spPr>
          <a:xfrm>
            <a:off x="0" y="1069600"/>
            <a:ext cx="12192000" cy="53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0" marR="0" lvl="0" indent="0" algn="ctr" rtl="0">
              <a:lnSpc>
                <a:spcPct val="20000"/>
              </a:lnSpc>
              <a:spcBef>
                <a:spcPts val="2135"/>
              </a:spcBef>
              <a:spcAft>
                <a:spcPts val="2135"/>
              </a:spcAft>
              <a:buNone/>
            </a:pPr>
            <a:r>
              <a:rPr sz="1800" b="1" i="1" u="sng"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Title: Database Schema and Table Creation</a:t>
            </a:r>
            <a:endParaRPr lang="en-IN" sz="1800" b="1" i="1" u="sng"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-13400" y="6400800"/>
            <a:ext cx="12218800" cy="3608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38" name="Google Shape;138;p18"/>
          <p:cNvSpPr/>
          <p:nvPr/>
        </p:nvSpPr>
        <p:spPr>
          <a:xfrm rot="10800000">
            <a:off x="11516800" y="130333"/>
            <a:ext cx="675200" cy="7552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9" name="Google Shape;139;p18"/>
          <p:cNvSpPr/>
          <p:nvPr/>
        </p:nvSpPr>
        <p:spPr>
          <a:xfrm>
            <a:off x="0" y="6400800"/>
            <a:ext cx="435200" cy="3608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4" name="Picture 3" descr="Screenshot 2024-10-08 00065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61465"/>
            <a:ext cx="3894455" cy="5296535"/>
          </a:xfrm>
          <a:prstGeom prst="rect">
            <a:avLst/>
          </a:prstGeom>
        </p:spPr>
      </p:pic>
      <p:pic>
        <p:nvPicPr>
          <p:cNvPr id="2" name="Picture 1" descr="Screenshot 2024-10-08 0009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455" y="1561465"/>
            <a:ext cx="4236720" cy="5296535"/>
          </a:xfrm>
          <a:prstGeom prst="rect">
            <a:avLst/>
          </a:prstGeom>
        </p:spPr>
      </p:pic>
      <p:pic>
        <p:nvPicPr>
          <p:cNvPr id="3" name="Picture 2" descr="Screenshot 2024-10-08 0012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175" y="1544955"/>
            <a:ext cx="4068445" cy="53174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ctrTitle"/>
          </p:nvPr>
        </p:nvSpPr>
        <p:spPr>
          <a:xfrm>
            <a:off x="0" y="79389"/>
            <a:ext cx="12192000" cy="990300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Proposed Solution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0" y="1069340"/>
            <a:ext cx="12192000" cy="533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0" marR="0" lvl="0" indent="0" algn="ctr" rtl="0">
              <a:lnSpc>
                <a:spcPct val="0"/>
              </a:lnSpc>
              <a:spcBef>
                <a:spcPts val="2135"/>
              </a:spcBef>
              <a:spcAft>
                <a:spcPts val="2135"/>
              </a:spcAft>
              <a:buNone/>
            </a:pPr>
            <a:r>
              <a:rPr sz="1800" b="1" i="1" u="sng">
                <a:solidFill>
                  <a:schemeClr val="accen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Title: Solving Key Data Retrieval Problems</a:t>
            </a:r>
            <a:endParaRPr sz="1800" b="1" i="1" u="sng">
              <a:solidFill>
                <a:schemeClr val="accent2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-13400" y="6400800"/>
            <a:ext cx="12218700" cy="3609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47" name="Google Shape;147;p19"/>
          <p:cNvSpPr/>
          <p:nvPr/>
        </p:nvSpPr>
        <p:spPr>
          <a:xfrm rot="10800000">
            <a:off x="11516700" y="130433"/>
            <a:ext cx="675300" cy="7551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0" y="6400800"/>
            <a:ext cx="435300" cy="3609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4" name="Picture 3" descr="Screenshot 2024-10-08 0019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625" y="1505585"/>
            <a:ext cx="4940935" cy="4895215"/>
          </a:xfrm>
          <a:prstGeom prst="rect">
            <a:avLst/>
          </a:prstGeom>
        </p:spPr>
      </p:pic>
      <p:pic>
        <p:nvPicPr>
          <p:cNvPr id="5" name="Picture 4" descr="Screenshot 2024-10-08 0021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495" y="1557020"/>
            <a:ext cx="6961505" cy="48869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ctrTitle"/>
          </p:nvPr>
        </p:nvSpPr>
        <p:spPr>
          <a:xfrm>
            <a:off x="0" y="79389"/>
            <a:ext cx="12192000" cy="990300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Proposed Solution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0" y="1069600"/>
            <a:ext cx="12192000" cy="53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0" marR="0" lvl="0" indent="0" algn="ctr" rtl="0">
              <a:lnSpc>
                <a:spcPct val="0"/>
              </a:lnSpc>
              <a:spcBef>
                <a:spcPts val="2135"/>
              </a:spcBef>
              <a:spcAft>
                <a:spcPts val="2135"/>
              </a:spcAft>
              <a:buNone/>
            </a:pPr>
            <a:r>
              <a:rPr lang="en-IN" sz="2000" b="1" i="1" u="sng">
                <a:solidFill>
                  <a:schemeClr val="accen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TITLE:Data Updation For Better Result </a:t>
            </a:r>
            <a:endParaRPr lang="en-IN" sz="2000" b="1" i="1" u="sng">
              <a:solidFill>
                <a:schemeClr val="accent2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-13400" y="6400800"/>
            <a:ext cx="12218700" cy="3609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6" name="Google Shape;156;p20"/>
          <p:cNvSpPr/>
          <p:nvPr/>
        </p:nvSpPr>
        <p:spPr>
          <a:xfrm rot="10800000">
            <a:off x="11516700" y="130433"/>
            <a:ext cx="675300" cy="7551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7" name="Google Shape;157;p20"/>
          <p:cNvSpPr/>
          <p:nvPr/>
        </p:nvSpPr>
        <p:spPr>
          <a:xfrm>
            <a:off x="0" y="6400800"/>
            <a:ext cx="435300" cy="3609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" name="Picture 2" descr="Screenshot 2024-10-08 0027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1485265"/>
            <a:ext cx="6097270" cy="5344160"/>
          </a:xfrm>
          <a:prstGeom prst="rect">
            <a:avLst/>
          </a:prstGeom>
        </p:spPr>
      </p:pic>
      <p:pic>
        <p:nvPicPr>
          <p:cNvPr id="2" name="Picture 1" descr="Screenshot 2024-10-08 0845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0915" y="1451610"/>
            <a:ext cx="6151245" cy="54108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ctrTitle"/>
          </p:nvPr>
        </p:nvSpPr>
        <p:spPr>
          <a:xfrm>
            <a:off x="0" y="79389"/>
            <a:ext cx="12192000" cy="990300"/>
          </a:xfrm>
          <a:prstGeom prst="rect">
            <a:avLst/>
          </a:prstGeom>
          <a:solidFill>
            <a:srgbClr val="FF6A0E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0075" lvl="0" indent="0" algn="l" rtl="0">
              <a:lnSpc>
                <a:spcPct val="150000"/>
              </a:lnSpc>
              <a:spcBef>
                <a:spcPts val="0"/>
              </a:spcBef>
              <a:spcAft>
                <a:spcPts val="2135"/>
              </a:spcAft>
              <a:buClr>
                <a:srgbClr val="FFFFFF"/>
              </a:buClr>
              <a:buSzPts val="4000"/>
              <a:buFont typeface="Roboto" panose="02000000000000000000"/>
              <a:buNone/>
            </a:pPr>
            <a:r>
              <a:rPr lang="en-GB" sz="40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Proposed Solution</a:t>
            </a:r>
            <a:endParaRPr sz="40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119380" y="1070235"/>
            <a:ext cx="12192000" cy="53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25" tIns="365725" rIns="365725" bIns="365725" anchor="t" anchorCtr="0">
            <a:noAutofit/>
          </a:bodyPr>
          <a:lstStyle/>
          <a:p>
            <a:pPr marL="0" marR="0" lvl="0" indent="0" algn="ctr" rtl="0">
              <a:lnSpc>
                <a:spcPct val="0"/>
              </a:lnSpc>
              <a:spcBef>
                <a:spcPts val="2135"/>
              </a:spcBef>
              <a:spcAft>
                <a:spcPts val="2135"/>
              </a:spcAft>
              <a:buNone/>
            </a:pPr>
            <a:r>
              <a:rPr sz="2400" b="1" i="1" u="sng">
                <a:solidFill>
                  <a:schemeClr val="accen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Title: Data Views for Better Analysis</a:t>
            </a:r>
            <a:endParaRPr sz="2400" b="1" i="1" u="sng">
              <a:solidFill>
                <a:schemeClr val="accent2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-13400" y="6400800"/>
            <a:ext cx="12218700" cy="360900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24384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© All rights reserved by Fireblaze Technologies Pvt. Ltd.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6" name="Google Shape;156;p20"/>
          <p:cNvSpPr/>
          <p:nvPr/>
        </p:nvSpPr>
        <p:spPr>
          <a:xfrm rot="10800000">
            <a:off x="11516700" y="130433"/>
            <a:ext cx="675300" cy="7551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7" name="Google Shape;157;p20"/>
          <p:cNvSpPr/>
          <p:nvPr/>
        </p:nvSpPr>
        <p:spPr>
          <a:xfrm>
            <a:off x="0" y="6400800"/>
            <a:ext cx="435300" cy="3609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" name="Picture 2" descr="Screenshot 2024-10-08 0850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39240"/>
            <a:ext cx="5694680" cy="5312410"/>
          </a:xfrm>
          <a:prstGeom prst="rect">
            <a:avLst/>
          </a:prstGeom>
        </p:spPr>
      </p:pic>
      <p:pic>
        <p:nvPicPr>
          <p:cNvPr id="2" name="Picture 1" descr="Screenshot 2024-10-08 0852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490" y="1475740"/>
            <a:ext cx="6366510" cy="53822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3053</Words>
  <Application>WPS Presentation</Application>
  <PresentationFormat/>
  <Paragraphs>108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SimSun</vt:lpstr>
      <vt:lpstr>Wingdings</vt:lpstr>
      <vt:lpstr>Arial</vt:lpstr>
      <vt:lpstr>Calibri</vt:lpstr>
      <vt:lpstr>Roboto</vt:lpstr>
      <vt:lpstr>Microsoft YaHei</vt:lpstr>
      <vt:lpstr>Arial Unicode MS</vt:lpstr>
      <vt:lpstr>Office Theme</vt:lpstr>
      <vt:lpstr>PowerPoint 演示文稿</vt:lpstr>
      <vt:lpstr>Problem Statement</vt:lpstr>
      <vt:lpstr>Problem Statement</vt:lpstr>
      <vt:lpstr>About the Data</vt:lpstr>
      <vt:lpstr>About the Data</vt:lpstr>
      <vt:lpstr>Proposed Solution</vt:lpstr>
      <vt:lpstr>Proposed Solution</vt:lpstr>
      <vt:lpstr>Proposed Solution</vt:lpstr>
      <vt:lpstr>Proposed Solution</vt:lpstr>
      <vt:lpstr>Conclusion</vt:lpstr>
      <vt:lpstr>Future Scope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ptiga</cp:lastModifiedBy>
  <cp:revision>3</cp:revision>
  <dcterms:created xsi:type="dcterms:W3CDTF">2024-10-07T23:58:00Z</dcterms:created>
  <dcterms:modified xsi:type="dcterms:W3CDTF">2024-10-08T04:49:29Z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0F532C99B6AD4CD58F0BFB1EA8019B9A_12</vt:lpwstr>
  </property>
  <property fmtid="{D5CDD505-2E9C-101B-9397-08002B2CF9AE}" pid="3" name="KSOProductBuildVer">
    <vt:lpwstr>1033-12.2.0.13472</vt:lpwstr>
  </property>
</Properties>
</file>